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61" r:id="rId4"/>
    <p:sldId id="262" r:id="rId5"/>
    <p:sldId id="263" r:id="rId6"/>
    <p:sldId id="258" r:id="rId7"/>
    <p:sldId id="264" r:id="rId8"/>
    <p:sldId id="259" r:id="rId9"/>
    <p:sldId id="260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78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3/8/2010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TIMOTHY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TIMOTHY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1 Peter 3.15</a:t>
            </a:r>
          </a:p>
        </p:txBody>
      </p:sp>
      <p:sp>
        <p:nvSpPr>
          <p:cNvPr id="5" name="Parallelogram 4"/>
          <p:cNvSpPr/>
          <p:nvPr/>
        </p:nvSpPr>
        <p:spPr>
          <a:xfrm>
            <a:off x="4876800" y="1676400"/>
            <a:ext cx="3352800" cy="533400"/>
          </a:xfrm>
          <a:prstGeom prst="parallelogram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6"/>
          <p:cNvSpPr/>
          <p:nvPr/>
        </p:nvSpPr>
        <p:spPr>
          <a:xfrm>
            <a:off x="381000" y="2196152"/>
            <a:ext cx="1295400" cy="533400"/>
          </a:xfrm>
          <a:prstGeom prst="parallelogram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57200" y="685800"/>
            <a:ext cx="7696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But sanctify the Lord God in your hearts, and always be ready to give a defense to everyone who asks you a reason for the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hope that is in you, with meekness and fear; </a:t>
            </a:r>
            <a:endParaRPr lang="en-US" sz="3200" dirty="0">
              <a:solidFill>
                <a:schemeClr val="bg1"/>
              </a:solidFill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 tmFilter="0,0; .5, 0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7" grpId="1" animBg="1"/>
      <p:bldP spid="11" grpId="0"/>
      <p:bldP spid="1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Inspiration of God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/>
              <a:t>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theopneustos</a:t>
            </a:r>
            <a:r>
              <a:rPr lang="en-US" sz="3200" dirty="0" smtClean="0"/>
              <a:t> – </a:t>
            </a:r>
            <a:r>
              <a:rPr lang="en-US" sz="3200" i="1" dirty="0" smtClean="0"/>
              <a:t>God breathed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TIMOTHY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"In this letter, Paul, aware the end was near, passed the non-apostolic mantle of ministry to Timothy and exhorted him to continue</a:t>
            </a:r>
          </a:p>
          <a:p>
            <a:r>
              <a:rPr lang="en-US" sz="3000" dirty="0" smtClean="0"/>
              <a:t>faithful in his duties, hold on</a:t>
            </a:r>
          </a:p>
          <a:p>
            <a:r>
              <a:rPr lang="en-US" sz="3000" dirty="0" smtClean="0"/>
              <a:t>to sound doctrine, avoid</a:t>
            </a:r>
          </a:p>
          <a:p>
            <a:r>
              <a:rPr lang="en-US" sz="3000" dirty="0" smtClean="0"/>
              <a:t>error, accept persecution for</a:t>
            </a:r>
          </a:p>
          <a:p>
            <a:r>
              <a:rPr lang="en-US" sz="3000" dirty="0" smtClean="0"/>
              <a:t>the gospel, put his confidence</a:t>
            </a:r>
          </a:p>
          <a:p>
            <a:r>
              <a:rPr lang="en-US" sz="3000" dirty="0" smtClean="0"/>
              <a:t>in the Scripture, and</a:t>
            </a:r>
          </a:p>
          <a:p>
            <a:r>
              <a:rPr lang="en-US" sz="3000" dirty="0" smtClean="0"/>
              <a:t>preach it relentlessly."</a:t>
            </a:r>
            <a:endParaRPr lang="en-US" sz="3000" dirty="0"/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TIMOTHY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John MacArthur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457200" y="1659052"/>
            <a:ext cx="7772400" cy="700548"/>
            <a:chOff x="457200" y="1614948"/>
            <a:chExt cx="7772400" cy="700548"/>
          </a:xfrm>
        </p:grpSpPr>
        <p:sp>
          <p:nvSpPr>
            <p:cNvPr id="12" name="Rectangle 11"/>
            <p:cNvSpPr/>
            <p:nvPr/>
          </p:nvSpPr>
          <p:spPr>
            <a:xfrm>
              <a:off x="457200" y="1618617"/>
              <a:ext cx="7772400" cy="685800"/>
            </a:xfrm>
            <a:prstGeom prst="rect">
              <a:avLst/>
            </a:prstGeom>
            <a:solidFill>
              <a:srgbClr val="FFCC00">
                <a:alpha val="74902"/>
              </a:srgbClr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400000">
              <a:off x="1289256" y="1961517"/>
              <a:ext cx="6858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2400300" y="1961517"/>
              <a:ext cx="6858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3560508" y="1972596"/>
              <a:ext cx="6858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4718256" y="1961517"/>
              <a:ext cx="6858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5844048" y="1957848"/>
              <a:ext cx="6858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6972300" y="1957848"/>
              <a:ext cx="6858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Rectangle 48"/>
          <p:cNvSpPr/>
          <p:nvPr/>
        </p:nvSpPr>
        <p:spPr>
          <a:xfrm>
            <a:off x="6934200" y="1656304"/>
            <a:ext cx="1300424" cy="685800"/>
          </a:xfrm>
          <a:prstGeom prst="rect">
            <a:avLst/>
          </a:prstGeom>
          <a:solidFill>
            <a:schemeClr val="accent3">
              <a:lumMod val="50000"/>
              <a:alpha val="50196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657600" y="1662174"/>
            <a:ext cx="3276600" cy="685800"/>
          </a:xfrm>
          <a:prstGeom prst="rect">
            <a:avLst/>
          </a:prstGeom>
          <a:solidFill>
            <a:schemeClr val="accent2">
              <a:alpha val="50196"/>
            </a:scheme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371600" y="1662838"/>
            <a:ext cx="2286000" cy="685800"/>
          </a:xfrm>
          <a:prstGeom prst="rect">
            <a:avLst/>
          </a:prstGeom>
          <a:solidFill>
            <a:srgbClr val="FFFFFF">
              <a:alpha val="50196"/>
            </a:srgbClr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TIMOTHY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55288" y="1811452"/>
            <a:ext cx="958643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effectLst>
                  <a:outerShdw blurRad="101600" dist="76200" dir="1800000" algn="tl" rotWithShape="0">
                    <a:srgbClr val="602E04">
                      <a:alpha val="8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 61</a:t>
            </a:r>
            <a:endParaRPr lang="en-US" sz="2000" b="1" dirty="0">
              <a:solidFill>
                <a:schemeClr val="bg1"/>
              </a:solidFill>
              <a:effectLst>
                <a:outerShdw blurRad="101600" dist="76200" dir="1800000" algn="tl" rotWithShape="0">
                  <a:srgbClr val="602E04">
                    <a:alpha val="8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71253" y="1811452"/>
            <a:ext cx="958643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effectLst>
                  <a:outerShdw blurRad="101600" dist="76200" dir="1800000" algn="tl" rotWithShape="0">
                    <a:srgbClr val="602E04">
                      <a:alpha val="8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 62</a:t>
            </a:r>
            <a:endParaRPr lang="en-US" sz="2000" b="1" dirty="0">
              <a:solidFill>
                <a:schemeClr val="bg1"/>
              </a:solidFill>
              <a:effectLst>
                <a:outerShdw blurRad="101600" dist="76200" dir="1800000" algn="tl" rotWithShape="0">
                  <a:srgbClr val="602E04">
                    <a:alpha val="8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31461" y="1811452"/>
            <a:ext cx="958643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effectLst>
                  <a:outerShdw blurRad="101600" dist="76200" dir="1800000" algn="tl" rotWithShape="0">
                    <a:srgbClr val="602E04">
                      <a:alpha val="8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 63</a:t>
            </a:r>
            <a:endParaRPr lang="en-US" sz="2000" b="1" dirty="0">
              <a:solidFill>
                <a:schemeClr val="bg1"/>
              </a:solidFill>
              <a:effectLst>
                <a:outerShdw blurRad="101600" dist="76200" dir="1800000" algn="tl" rotWithShape="0">
                  <a:srgbClr val="602E04">
                    <a:alpha val="8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586749" y="1811452"/>
            <a:ext cx="958643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effectLst>
                  <a:outerShdw blurRad="101600" dist="76200" dir="1800000" algn="tl" rotWithShape="0">
                    <a:srgbClr val="602E04">
                      <a:alpha val="8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 64</a:t>
            </a:r>
            <a:endParaRPr lang="en-US" sz="2000" b="1" dirty="0">
              <a:solidFill>
                <a:schemeClr val="bg1"/>
              </a:solidFill>
              <a:effectLst>
                <a:outerShdw blurRad="101600" dist="76200" dir="1800000" algn="tl" rotWithShape="0">
                  <a:srgbClr val="602E04">
                    <a:alpha val="8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00253" y="1811452"/>
            <a:ext cx="958643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effectLst>
                  <a:outerShdw blurRad="101600" dist="76200" dir="1800000" algn="tl" rotWithShape="0">
                    <a:srgbClr val="602E04">
                      <a:alpha val="8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 65</a:t>
            </a:r>
            <a:endParaRPr lang="en-US" sz="2000" b="1" dirty="0">
              <a:solidFill>
                <a:schemeClr val="bg1"/>
              </a:solidFill>
              <a:effectLst>
                <a:outerShdw blurRad="101600" dist="76200" dir="1800000" algn="tl" rotWithShape="0">
                  <a:srgbClr val="602E04">
                    <a:alpha val="8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28505" y="1826200"/>
            <a:ext cx="958643" cy="4001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effectLst>
                  <a:outerShdw blurRad="101600" dist="76200" dir="1800000" algn="tl" rotWithShape="0">
                    <a:srgbClr val="602E04">
                      <a:alpha val="8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 66</a:t>
            </a:r>
            <a:endParaRPr lang="en-US" sz="2000" b="1" dirty="0">
              <a:solidFill>
                <a:schemeClr val="bg1"/>
              </a:solidFill>
              <a:effectLst>
                <a:outerShdw blurRad="101600" dist="76200" dir="1800000" algn="tl" rotWithShape="0">
                  <a:srgbClr val="602E04">
                    <a:alpha val="8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83476" y="2671039"/>
            <a:ext cx="213360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Under house arrest in Rome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9600" y="3505200"/>
            <a:ext cx="4495800" cy="584775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effectLst>
                  <a:outerShdw blurRad="101600" dist="76200" dir="1800000" algn="tl" rotWithShape="0">
                    <a:srgbClr val="602E04">
                      <a:alpha val="8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Wrote Colossians, Ephesians, Philippians and Philemon</a:t>
            </a:r>
            <a:endParaRPr lang="en-US" sz="1600" b="1" dirty="0">
              <a:effectLst>
                <a:outerShdw blurRad="101600" dist="76200" dir="1800000" algn="tl" rotWithShape="0">
                  <a:srgbClr val="602E04">
                    <a:alpha val="8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131620" y="2675405"/>
            <a:ext cx="213360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2. Released from prison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09600" y="4143775"/>
            <a:ext cx="4495800" cy="338554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effectLst>
                  <a:outerShdw blurRad="101600" dist="76200" dir="1800000" algn="tl" rotWithShape="0">
                    <a:srgbClr val="602E04">
                      <a:alpha val="8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Wrote 1 Timothy and Titus</a:t>
            </a:r>
            <a:endParaRPr lang="en-US" sz="1600" b="1" dirty="0">
              <a:effectLst>
                <a:outerShdw blurRad="101600" dist="76200" dir="1800000" algn="tl" rotWithShape="0">
                  <a:srgbClr val="602E04">
                    <a:alpha val="8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1371600" y="2402773"/>
            <a:ext cx="2286000" cy="237506"/>
          </a:xfrm>
          <a:custGeom>
            <a:avLst/>
            <a:gdLst>
              <a:gd name="connsiteX0" fmla="*/ 1080655 w 2286000"/>
              <a:gd name="connsiteY0" fmla="*/ 237506 h 237506"/>
              <a:gd name="connsiteX1" fmla="*/ 0 w 2286000"/>
              <a:gd name="connsiteY1" fmla="*/ 0 h 237506"/>
              <a:gd name="connsiteX2" fmla="*/ 2286000 w 2286000"/>
              <a:gd name="connsiteY2" fmla="*/ 11875 h 237506"/>
              <a:gd name="connsiteX3" fmla="*/ 1080655 w 2286000"/>
              <a:gd name="connsiteY3" fmla="*/ 237506 h 23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0" h="237506">
                <a:moveTo>
                  <a:pt x="1080655" y="237506"/>
                </a:moveTo>
                <a:lnTo>
                  <a:pt x="0" y="0"/>
                </a:lnTo>
                <a:lnTo>
                  <a:pt x="2286000" y="11875"/>
                </a:lnTo>
                <a:lnTo>
                  <a:pt x="1080655" y="237506"/>
                </a:lnTo>
                <a:close/>
              </a:path>
            </a:pathLst>
          </a:cu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3634842" y="2406732"/>
            <a:ext cx="3299358" cy="237506"/>
          </a:xfrm>
          <a:custGeom>
            <a:avLst/>
            <a:gdLst>
              <a:gd name="connsiteX0" fmla="*/ 1080655 w 2286000"/>
              <a:gd name="connsiteY0" fmla="*/ 237506 h 237506"/>
              <a:gd name="connsiteX1" fmla="*/ 0 w 2286000"/>
              <a:gd name="connsiteY1" fmla="*/ 0 h 237506"/>
              <a:gd name="connsiteX2" fmla="*/ 2286000 w 2286000"/>
              <a:gd name="connsiteY2" fmla="*/ 11875 h 237506"/>
              <a:gd name="connsiteX3" fmla="*/ 1080655 w 2286000"/>
              <a:gd name="connsiteY3" fmla="*/ 237506 h 23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0" h="237506">
                <a:moveTo>
                  <a:pt x="1080655" y="237506"/>
                </a:moveTo>
                <a:lnTo>
                  <a:pt x="0" y="0"/>
                </a:lnTo>
                <a:lnTo>
                  <a:pt x="2286000" y="11875"/>
                </a:lnTo>
                <a:lnTo>
                  <a:pt x="1080655" y="237506"/>
                </a:lnTo>
                <a:close/>
              </a:path>
            </a:pathLst>
          </a:cu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609600" y="4538246"/>
            <a:ext cx="4495800" cy="338554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effectLst>
                  <a:outerShdw blurRad="101600" dist="76200" dir="1800000" algn="tl" rotWithShape="0">
                    <a:srgbClr val="602E04">
                      <a:alpha val="8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Wrote 2 Timothy</a:t>
            </a:r>
            <a:endParaRPr lang="en-US" sz="1600" b="1" dirty="0">
              <a:effectLst>
                <a:outerShdw blurRad="101600" dist="76200" dir="1800000" algn="tl" rotWithShape="0">
                  <a:srgbClr val="602E04">
                    <a:alpha val="8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48400" y="776777"/>
            <a:ext cx="2006320" cy="584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3. Rearrested and beheaded in Rome</a:t>
            </a:r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Freeform 47"/>
          <p:cNvSpPr/>
          <p:nvPr/>
        </p:nvSpPr>
        <p:spPr>
          <a:xfrm flipH="1" flipV="1">
            <a:off x="6934200" y="1384466"/>
            <a:ext cx="1295400" cy="237506"/>
          </a:xfrm>
          <a:custGeom>
            <a:avLst/>
            <a:gdLst>
              <a:gd name="connsiteX0" fmla="*/ 1080655 w 2286000"/>
              <a:gd name="connsiteY0" fmla="*/ 237506 h 237506"/>
              <a:gd name="connsiteX1" fmla="*/ 0 w 2286000"/>
              <a:gd name="connsiteY1" fmla="*/ 0 h 237506"/>
              <a:gd name="connsiteX2" fmla="*/ 2286000 w 2286000"/>
              <a:gd name="connsiteY2" fmla="*/ 11875 h 237506"/>
              <a:gd name="connsiteX3" fmla="*/ 1080655 w 2286000"/>
              <a:gd name="connsiteY3" fmla="*/ 237506 h 237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86000" h="237506">
                <a:moveTo>
                  <a:pt x="1080655" y="237506"/>
                </a:moveTo>
                <a:lnTo>
                  <a:pt x="0" y="0"/>
                </a:lnTo>
                <a:lnTo>
                  <a:pt x="2286000" y="11875"/>
                </a:lnTo>
                <a:lnTo>
                  <a:pt x="1080655" y="237506"/>
                </a:lnTo>
                <a:close/>
              </a:path>
            </a:pathLst>
          </a:cu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Paul’s later year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1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2" dur="500" tmFilter="0,0; .5, 0; 1, 1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43" grpId="0" animBg="1"/>
      <p:bldP spid="43" grpId="1" animBg="1"/>
      <p:bldP spid="39" grpId="0" animBg="1"/>
      <p:bldP spid="39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8" grpId="0" animBg="1"/>
      <p:bldP spid="38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2 Tim. 1.7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TIMOTHY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222417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2 Tim. 1.12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728521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2 Tim. 2.11-13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261921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2 Tim. 2.15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746417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2 Tim. 3.1-5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266169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2 Tim. 3.16-17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799569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2 Tim. 4.2-4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4340929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2 Tim. 4.6-7</a:t>
            </a:r>
            <a:endParaRPr lang="en-US" sz="3200" dirty="0"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3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5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4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5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6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5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7" dur="indefinite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4" grpId="0"/>
      <p:bldP spid="4" grpId="1"/>
      <p:bldP spid="4" grpId="2"/>
      <p:bldP spid="5" grpId="0"/>
      <p:bldP spid="5" grpId="1"/>
      <p:bldP spid="5" grpId="2"/>
      <p:bldP spid="7" grpId="0"/>
      <p:bldP spid="7" grpId="1"/>
      <p:bldP spid="7" grpId="2"/>
      <p:bldP spid="8" grpId="0"/>
      <p:bldP spid="8" grpId="1"/>
      <p:bldP spid="8" grpId="2"/>
      <p:bldP spid="9" grpId="0"/>
      <p:bldP spid="9" grpId="1"/>
      <p:bldP spid="9" grpId="2"/>
      <p:bldP spid="10" grpId="0"/>
      <p:bldP spid="10" grpId="1"/>
      <p:bldP spid="10" grpId="2"/>
      <p:bldP spid="12" grpId="0"/>
      <p:bldP spid="1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Gift</a:t>
            </a:r>
            <a:r>
              <a:rPr lang="en-US" sz="3200" dirty="0" smtClean="0"/>
              <a:t> ~ </a:t>
            </a:r>
            <a:r>
              <a:rPr lang="en-US" sz="3200" b="1" i="1" dirty="0" smtClean="0">
                <a:solidFill>
                  <a:schemeClr val="bg1"/>
                </a:solidFill>
                <a:latin typeface="+mj-lt"/>
              </a:rPr>
              <a:t>charisma</a:t>
            </a:r>
            <a:r>
              <a:rPr lang="en-US" sz="3200" dirty="0" smtClean="0"/>
              <a:t> – </a:t>
            </a:r>
            <a:r>
              <a:rPr lang="en-US" sz="3200" i="1" dirty="0" smtClean="0"/>
              <a:t>Spiritual gift, </a:t>
            </a:r>
            <a:r>
              <a:rPr lang="en-US" sz="3200" dirty="0" smtClean="0"/>
              <a:t>literally</a:t>
            </a:r>
            <a:r>
              <a:rPr lang="en-US" sz="3200" i="1" dirty="0" smtClean="0"/>
              <a:t> grace gift</a:t>
            </a:r>
            <a:endParaRPr lang="en-US" sz="3200" b="1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TIMOTHY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Fear</a:t>
            </a:r>
            <a:r>
              <a:rPr lang="en-US" sz="3200" dirty="0" smtClean="0"/>
              <a:t> ~ not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phoberos</a:t>
            </a:r>
            <a:r>
              <a:rPr lang="en-US" sz="3200" dirty="0" smtClean="0"/>
              <a:t> but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deilia</a:t>
            </a:r>
            <a:endParaRPr lang="en-US" sz="3200" b="1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TIMOTHY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208769"/>
            <a:ext cx="7467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i="1" dirty="0" smtClean="0">
                <a:latin typeface="+mj-lt"/>
              </a:rPr>
              <a:t> </a:t>
            </a:r>
            <a:r>
              <a:rPr lang="en-US" sz="3200" dirty="0" smtClean="0"/>
              <a:t>Always used in a negative sense</a:t>
            </a:r>
            <a:endParaRPr lang="en-US" sz="3200" b="1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Abolished </a:t>
            </a:r>
            <a:r>
              <a:rPr lang="en-US" sz="3200" dirty="0" smtClean="0"/>
              <a:t> –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katarge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dirty="0" smtClean="0"/>
              <a:t> – </a:t>
            </a:r>
            <a:r>
              <a:rPr lang="en-US" sz="3200" i="1" dirty="0" smtClean="0"/>
              <a:t>render powerless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TIMOTHY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Strong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endunamo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dirty="0" smtClean="0"/>
              <a:t> – to grow in strength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TIMOTHY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Cancer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gangraina</a:t>
            </a:r>
            <a:r>
              <a:rPr lang="en-US" sz="3200" dirty="0" smtClean="0"/>
              <a:t> – gangrene (NIV, NASB)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TIMOTHY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711656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Such teaching is like an open sore that eats away the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flesh. </a:t>
            </a: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Good News Bible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 tmFilter="0,0; .5, 0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4" grpId="0"/>
      <p:bldP spid="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57200" y="685800"/>
            <a:ext cx="769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Pursue</a:t>
            </a:r>
            <a:r>
              <a:rPr lang="en-US" sz="3200" dirty="0" smtClean="0"/>
              <a:t> 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diok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ō</a:t>
            </a:r>
            <a:r>
              <a:rPr lang="en-US" sz="3200" dirty="0" smtClean="0"/>
              <a:t> – usually translated </a:t>
            </a:r>
            <a:r>
              <a:rPr lang="en-US" sz="3200" i="1" dirty="0" smtClean="0"/>
              <a:t>persecute</a:t>
            </a:r>
            <a:endParaRPr lang="en-US" sz="3200" dirty="0">
              <a:latin typeface="Magneto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1" y="175729"/>
            <a:ext cx="435119" cy="47772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TIMOTHY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Times New Roman"/>
        <a:ea typeface=""/>
        <a:cs typeface=""/>
      </a:majorFont>
      <a:minorFont>
        <a:latin typeface="Magne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1603</TotalTime>
  <Words>290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101</cp:revision>
  <dcterms:created xsi:type="dcterms:W3CDTF">2010-03-05T01:45:47Z</dcterms:created>
  <dcterms:modified xsi:type="dcterms:W3CDTF">2010-03-09T02:25:19Z</dcterms:modified>
</cp:coreProperties>
</file>